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61" r:id="rId4"/>
    <p:sldId id="263" r:id="rId5"/>
    <p:sldId id="264" r:id="rId6"/>
    <p:sldId id="266" r:id="rId7"/>
    <p:sldId id="274" r:id="rId8"/>
    <p:sldId id="275" r:id="rId9"/>
    <p:sldId id="267" r:id="rId10"/>
    <p:sldId id="268" r:id="rId11"/>
    <p:sldId id="269" r:id="rId12"/>
    <p:sldId id="27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1C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0C1E5C-4350-4933-AB77-160D3AAD74F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404C12-7C07-45FC-8714-6BAF12599E89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3075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1E5C-4350-4933-AB77-160D3AAD74F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4C12-7C07-45FC-8714-6BAF12599E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258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1E5C-4350-4933-AB77-160D3AAD74F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4C12-7C07-45FC-8714-6BAF12599E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39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1E5C-4350-4933-AB77-160D3AAD74F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4C12-7C07-45FC-8714-6BAF12599E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238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1E5C-4350-4933-AB77-160D3AAD74F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4C12-7C07-45FC-8714-6BAF12599E89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30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1E5C-4350-4933-AB77-160D3AAD74F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4C12-7C07-45FC-8714-6BAF12599E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194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1E5C-4350-4933-AB77-160D3AAD74F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4C12-7C07-45FC-8714-6BAF12599E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879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1E5C-4350-4933-AB77-160D3AAD74F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4C12-7C07-45FC-8714-6BAF12599E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430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1E5C-4350-4933-AB77-160D3AAD74F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4C12-7C07-45FC-8714-6BAF12599E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576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1E5C-4350-4933-AB77-160D3AAD74F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4C12-7C07-45FC-8714-6BAF12599E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535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1E5C-4350-4933-AB77-160D3AAD74F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04C12-7C07-45FC-8714-6BAF12599E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640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580C1E5C-4350-4933-AB77-160D3AAD74F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6404C12-7C07-45FC-8714-6BAF12599E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68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6918" y="943554"/>
            <a:ext cx="9966960" cy="292608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Сила.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74372" y="4361793"/>
            <a:ext cx="4003018" cy="896006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86392" y="464034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FF0000"/>
                </a:solidFill>
              </a:rPr>
              <a:t>Подготовил: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FF0000"/>
                </a:solidFill>
              </a:rPr>
              <a:t>Учитель физики МАОУ СОШ  </a:t>
            </a:r>
            <a:r>
              <a:rPr lang="ru-RU" b="1" dirty="0" err="1" smtClean="0">
                <a:solidFill>
                  <a:srgbClr val="FF0000"/>
                </a:solidFill>
              </a:rPr>
              <a:t>г.Асино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FF0000"/>
                </a:solidFill>
              </a:rPr>
              <a:t>Кожевников Юрий Владимирович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84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вал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599" y="387350"/>
            <a:ext cx="6375400" cy="161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482241" y="760710"/>
            <a:ext cx="283763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dirty="0">
                <a:solidFill>
                  <a:srgbClr val="C00000"/>
                </a:solidFill>
                <a:latin typeface="Perpetua" panose="02020502060401020303" pitchFamily="18" charset="0"/>
              </a:rPr>
              <a:t>F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</a:rPr>
              <a:t>тяж</a:t>
            </a:r>
            <a:r>
              <a:rPr lang="en-US" sz="5400" b="1" dirty="0">
                <a:solidFill>
                  <a:srgbClr val="C00000"/>
                </a:solidFill>
                <a:latin typeface="Perpetua" panose="02020502060401020303" pitchFamily="18" charset="0"/>
              </a:rPr>
              <a:t> = </a:t>
            </a:r>
            <a:r>
              <a:rPr lang="en-US" sz="5400" b="1" dirty="0" smtClean="0">
                <a:solidFill>
                  <a:srgbClr val="C00000"/>
                </a:solidFill>
                <a:latin typeface="Perpetua" panose="02020502060401020303" pitchFamily="18" charset="0"/>
              </a:rPr>
              <a:t>mg</a:t>
            </a:r>
            <a:endParaRPr lang="ru-RU" sz="54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23876" y="1874642"/>
            <a:ext cx="9122847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fontAlgn="base"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ru-RU" sz="2800" dirty="0">
                <a:solidFill>
                  <a:prstClr val="black"/>
                </a:solidFill>
                <a:latin typeface="Cambria" panose="02040503050406030204" pitchFamily="18" charset="0"/>
              </a:rPr>
              <a:t>F</a:t>
            </a:r>
            <a:r>
              <a:rPr lang="ru-RU" sz="2000" dirty="0">
                <a:solidFill>
                  <a:prstClr val="black"/>
                </a:solidFill>
                <a:latin typeface="Cambria" panose="02040503050406030204" pitchFamily="18" charset="0"/>
              </a:rPr>
              <a:t>тяж</a:t>
            </a:r>
            <a:r>
              <a:rPr lang="ru-RU" sz="2800" dirty="0">
                <a:solidFill>
                  <a:prstClr val="black"/>
                </a:solidFill>
                <a:latin typeface="Cambria" panose="02040503050406030204" pitchFamily="18" charset="0"/>
              </a:rPr>
              <a:t>– сила тяжести, Н </a:t>
            </a:r>
          </a:p>
          <a:p>
            <a:pPr marL="273050" lvl="0" indent="-273050" fontAlgn="base"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ru-RU" sz="2800" dirty="0">
                <a:solidFill>
                  <a:prstClr val="black"/>
                </a:solidFill>
                <a:latin typeface="Cambria" panose="02040503050406030204" pitchFamily="18" charset="0"/>
              </a:rPr>
              <a:t>g– коэффициент силы тяжести, Н/кг </a:t>
            </a:r>
          </a:p>
          <a:p>
            <a:pPr marL="273050" lvl="0" indent="-273050" fontAlgn="base"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ru-RU" sz="2800" dirty="0">
                <a:solidFill>
                  <a:prstClr val="black"/>
                </a:solidFill>
                <a:latin typeface="Cambria" panose="02040503050406030204" pitchFamily="18" charset="0"/>
              </a:rPr>
              <a:t>m– масса тела, кг </a:t>
            </a:r>
            <a:endParaRPr lang="en-US" sz="2800" dirty="0">
              <a:solidFill>
                <a:prstClr val="black"/>
              </a:solidFill>
              <a:latin typeface="Perpetua"/>
            </a:endParaRPr>
          </a:p>
          <a:p>
            <a:pPr marL="273050" lvl="0" indent="-273050" algn="ctr" fontAlgn="base"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</a:pPr>
            <a:r>
              <a:rPr lang="ru-RU" sz="2800" b="1" dirty="0">
                <a:solidFill>
                  <a:srgbClr val="C00000"/>
                </a:solidFill>
                <a:latin typeface="Cambria" panose="02040503050406030204" pitchFamily="18" charset="0"/>
              </a:rPr>
              <a:t>Сила тяжести, действующая на тело, прямо пропорциональна массе этого тела.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07396" y="4542845"/>
            <a:ext cx="8424862" cy="163121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arenR"/>
              <a:defRPr/>
            </a:pPr>
            <a:r>
              <a:rPr lang="ru-RU" dirty="0">
                <a:latin typeface="Arial" charset="0"/>
              </a:rPr>
              <a:t>Если массы тел одинаковы, то одинаковы и действующие на них силы тяжести.</a:t>
            </a:r>
          </a:p>
          <a:p>
            <a:pPr marL="342900" indent="-342900">
              <a:buFont typeface="+mj-lt"/>
              <a:buAutoNum type="arabicParenR"/>
              <a:defRPr/>
            </a:pPr>
            <a:r>
              <a:rPr lang="ru-RU" dirty="0">
                <a:latin typeface="Arial" charset="0"/>
              </a:rPr>
              <a:t>Во сколько раз уменьшится </a:t>
            </a:r>
            <a:r>
              <a:rPr lang="en-US" sz="2000" dirty="0">
                <a:solidFill>
                  <a:srgbClr val="C00000"/>
                </a:solidFill>
                <a:latin typeface="Arial" charset="0"/>
              </a:rPr>
              <a:t>m</a:t>
            </a:r>
            <a:r>
              <a:rPr lang="ru-RU" dirty="0">
                <a:latin typeface="Arial" charset="0"/>
              </a:rPr>
              <a:t>, во столько же раз уменьшится </a:t>
            </a:r>
            <a:r>
              <a:rPr lang="en-US" sz="2000" dirty="0">
                <a:solidFill>
                  <a:srgbClr val="C00000"/>
                </a:solidFill>
                <a:latin typeface="Arial" charset="0"/>
              </a:rPr>
              <a:t>F</a:t>
            </a:r>
            <a:r>
              <a:rPr lang="ru-RU" sz="1400" dirty="0">
                <a:solidFill>
                  <a:srgbClr val="C00000"/>
                </a:solidFill>
                <a:latin typeface="Arial" charset="0"/>
              </a:rPr>
              <a:t>тяж</a:t>
            </a:r>
            <a:r>
              <a:rPr lang="ru-RU" dirty="0">
                <a:solidFill>
                  <a:srgbClr val="FFFF00"/>
                </a:solidFill>
                <a:latin typeface="Arial" charset="0"/>
              </a:rPr>
              <a:t>.</a:t>
            </a:r>
          </a:p>
          <a:p>
            <a:pPr marL="342900" indent="-342900" eaLnBrk="1" hangingPunct="1">
              <a:buFont typeface="+mj-lt"/>
              <a:buAutoNum type="arabicParenR"/>
              <a:defRPr/>
            </a:pPr>
            <a:r>
              <a:rPr lang="ru-RU" dirty="0" smtClean="0">
                <a:latin typeface="Arial" charset="0"/>
              </a:rPr>
              <a:t>Во </a:t>
            </a:r>
            <a:r>
              <a:rPr lang="ru-RU" dirty="0">
                <a:latin typeface="Arial" charset="0"/>
              </a:rPr>
              <a:t>сколько раз увеличится </a:t>
            </a:r>
            <a:r>
              <a:rPr lang="en-US" sz="2400" dirty="0">
                <a:solidFill>
                  <a:srgbClr val="C00000"/>
                </a:solidFill>
                <a:latin typeface="Arial" charset="0"/>
              </a:rPr>
              <a:t>m</a:t>
            </a:r>
            <a:r>
              <a:rPr lang="ru-RU" dirty="0">
                <a:latin typeface="Arial" charset="0"/>
              </a:rPr>
              <a:t>, во столько же раз увеличится </a:t>
            </a:r>
            <a:r>
              <a:rPr lang="en-US" sz="2000" dirty="0">
                <a:solidFill>
                  <a:srgbClr val="C00000"/>
                </a:solidFill>
                <a:latin typeface="Arial" charset="0"/>
              </a:rPr>
              <a:t>F</a:t>
            </a:r>
            <a:r>
              <a:rPr lang="ru-RU" sz="1600" dirty="0" smtClean="0">
                <a:solidFill>
                  <a:srgbClr val="C00000"/>
                </a:solidFill>
                <a:latin typeface="Arial" charset="0"/>
              </a:rPr>
              <a:t>тяж</a:t>
            </a:r>
            <a:endParaRPr lang="ru-RU" dirty="0">
              <a:solidFill>
                <a:srgbClr val="FFFF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arenR"/>
              <a:defRPr/>
            </a:pPr>
            <a:r>
              <a:rPr lang="en-US" sz="2000" dirty="0" smtClean="0">
                <a:solidFill>
                  <a:srgbClr val="C00000"/>
                </a:solidFill>
                <a:latin typeface="Arial" charset="0"/>
              </a:rPr>
              <a:t>m</a:t>
            </a:r>
            <a:r>
              <a:rPr lang="ru-RU" sz="1100" dirty="0">
                <a:solidFill>
                  <a:srgbClr val="C00000"/>
                </a:solidFill>
                <a:latin typeface="Arial" charset="0"/>
              </a:rPr>
              <a:t>1</a:t>
            </a:r>
            <a:r>
              <a:rPr lang="ru-RU" sz="2000" dirty="0">
                <a:solidFill>
                  <a:srgbClr val="C00000"/>
                </a:solidFill>
                <a:latin typeface="Arial" charset="0"/>
              </a:rPr>
              <a:t> = </a:t>
            </a:r>
            <a:r>
              <a:rPr lang="en-US" sz="2000" dirty="0">
                <a:solidFill>
                  <a:srgbClr val="C00000"/>
                </a:solidFill>
                <a:latin typeface="Arial" charset="0"/>
              </a:rPr>
              <a:t>m</a:t>
            </a:r>
            <a:r>
              <a:rPr lang="ru-RU" sz="1100" dirty="0">
                <a:solidFill>
                  <a:srgbClr val="C00000"/>
                </a:solidFill>
                <a:latin typeface="Arial" charset="0"/>
              </a:rPr>
              <a:t>2</a:t>
            </a:r>
            <a:r>
              <a:rPr lang="ru-RU" sz="2000" dirty="0">
                <a:solidFill>
                  <a:srgbClr val="C00000"/>
                </a:solidFill>
                <a:latin typeface="Arial" charset="0"/>
              </a:rPr>
              <a:t>, то </a:t>
            </a:r>
            <a:r>
              <a:rPr lang="en-US" sz="2000" dirty="0">
                <a:solidFill>
                  <a:srgbClr val="C00000"/>
                </a:solidFill>
                <a:latin typeface="Arial" charset="0"/>
              </a:rPr>
              <a:t>F</a:t>
            </a:r>
            <a:r>
              <a:rPr lang="ru-RU" sz="1100" dirty="0">
                <a:solidFill>
                  <a:srgbClr val="C00000"/>
                </a:solidFill>
                <a:latin typeface="Arial" charset="0"/>
              </a:rPr>
              <a:t>тяж1</a:t>
            </a:r>
            <a:r>
              <a:rPr lang="ru-RU" sz="2000" dirty="0">
                <a:solidFill>
                  <a:srgbClr val="C00000"/>
                </a:solidFill>
                <a:latin typeface="Arial" charset="0"/>
              </a:rPr>
              <a:t> = </a:t>
            </a:r>
            <a:r>
              <a:rPr lang="en-US" sz="2000" dirty="0">
                <a:solidFill>
                  <a:srgbClr val="C00000"/>
                </a:solidFill>
                <a:latin typeface="Arial" charset="0"/>
              </a:rPr>
              <a:t>F</a:t>
            </a:r>
            <a:r>
              <a:rPr lang="ru-RU" sz="1100" dirty="0">
                <a:solidFill>
                  <a:srgbClr val="C00000"/>
                </a:solidFill>
                <a:latin typeface="Arial" charset="0"/>
              </a:rPr>
              <a:t>тяж2</a:t>
            </a:r>
          </a:p>
        </p:txBody>
      </p:sp>
    </p:spTree>
    <p:extLst>
      <p:ext uri="{BB962C8B-B14F-4D97-AF65-F5344CB8AC3E}">
        <p14:creationId xmlns:p14="http://schemas.microsoft.com/office/powerpoint/2010/main" val="1823295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8313" y="486032"/>
            <a:ext cx="6913463" cy="2278189"/>
          </a:xfrm>
          <a:prstGeom prst="roundRect">
            <a:avLst>
              <a:gd name="adj" fmla="val 11111"/>
            </a:avLst>
          </a:prstGeom>
          <a:ln w="190500" cap="rnd">
            <a:solidFill>
              <a:schemeClr val="accent4">
                <a:lumMod val="60000"/>
                <a:lumOff val="40000"/>
              </a:schemeClr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grpSp>
        <p:nvGrpSpPr>
          <p:cNvPr id="4" name="Группа 3"/>
          <p:cNvGrpSpPr/>
          <p:nvPr/>
        </p:nvGrpSpPr>
        <p:grpSpPr>
          <a:xfrm>
            <a:off x="1380714" y="2764221"/>
            <a:ext cx="2949548" cy="3512411"/>
            <a:chOff x="2097405" y="1784390"/>
            <a:chExt cx="1847533" cy="2803485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2097405" y="1784390"/>
              <a:ext cx="865188" cy="86518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sz="1800"/>
            </a:p>
          </p:txBody>
        </p:sp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>
              <a:off x="2411760" y="2201516"/>
              <a:ext cx="215900" cy="2303462"/>
            </a:xfrm>
            <a:prstGeom prst="downArrow">
              <a:avLst>
                <a:gd name="adj1" fmla="val 50000"/>
                <a:gd name="adj2" fmla="val 266728"/>
              </a:avLst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sz="180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2987675" y="3644900"/>
              <a:ext cx="593725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5400" b="1" i="1" dirty="0">
                  <a:solidFill>
                    <a:srgbClr val="CC0000"/>
                  </a:solidFill>
                </a:rPr>
                <a:t>F</a:t>
              </a:r>
              <a:endParaRPr lang="ru-RU" sz="5400" b="1" i="1" dirty="0">
                <a:solidFill>
                  <a:srgbClr val="CC0000"/>
                </a:solidFill>
              </a:endParaRPr>
            </a:p>
          </p:txBody>
        </p:sp>
        <p:grpSp>
          <p:nvGrpSpPr>
            <p:cNvPr id="8" name="Group 14"/>
            <p:cNvGrpSpPr>
              <a:grpSpLocks/>
            </p:cNvGrpSpPr>
            <p:nvPr/>
          </p:nvGrpSpPr>
          <p:grpSpPr bwMode="auto">
            <a:xfrm>
              <a:off x="3132138" y="3644900"/>
              <a:ext cx="812800" cy="942975"/>
              <a:chOff x="1973" y="2296"/>
              <a:chExt cx="512" cy="594"/>
            </a:xfrm>
          </p:grpSpPr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2018" y="2659"/>
                <a:ext cx="46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sz="1800" b="1" i="1" dirty="0">
                    <a:solidFill>
                      <a:srgbClr val="CC0000"/>
                    </a:solidFill>
                  </a:rPr>
                  <a:t>тяж</a:t>
                </a:r>
              </a:p>
            </p:txBody>
          </p:sp>
          <p:sp>
            <p:nvSpPr>
              <p:cNvPr id="10" name="AutoShape 12"/>
              <p:cNvSpPr>
                <a:spLocks noChangeArrowheads="1"/>
              </p:cNvSpPr>
              <p:nvPr/>
            </p:nvSpPr>
            <p:spPr bwMode="auto">
              <a:xfrm>
                <a:off x="1973" y="2296"/>
                <a:ext cx="272" cy="45"/>
              </a:xfrm>
              <a:prstGeom prst="rightArrow">
                <a:avLst>
                  <a:gd name="adj1" fmla="val 50000"/>
                  <a:gd name="adj2" fmla="val 151111"/>
                </a:avLst>
              </a:prstGeom>
              <a:solidFill>
                <a:srgbClr val="CC0000"/>
              </a:solidFill>
              <a:ln w="9525">
                <a:solidFill>
                  <a:srgbClr val="CC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ru-RU" sz="1800">
                  <a:solidFill>
                    <a:srgbClr val="CC0000"/>
                  </a:solidFill>
                </a:endParaRPr>
              </a:p>
            </p:txBody>
          </p:sp>
        </p:grpSp>
      </p:grpSp>
      <p:grpSp>
        <p:nvGrpSpPr>
          <p:cNvPr id="12" name="Группа 11"/>
          <p:cNvGrpSpPr/>
          <p:nvPr/>
        </p:nvGrpSpPr>
        <p:grpSpPr>
          <a:xfrm>
            <a:off x="8324193" y="2606566"/>
            <a:ext cx="2510034" cy="3211729"/>
            <a:chOff x="611188" y="2276475"/>
            <a:chExt cx="1490662" cy="2520950"/>
          </a:xfrm>
        </p:grpSpPr>
        <p:pic>
          <p:nvPicPr>
            <p:cNvPr id="13" name="Picture 9" descr="j029976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722" b="4219"/>
            <a:stretch>
              <a:fillRect/>
            </a:stretch>
          </p:blipFill>
          <p:spPr bwMode="auto">
            <a:xfrm>
              <a:off x="611188" y="2276475"/>
              <a:ext cx="1466850" cy="144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AutoShape 12"/>
            <p:cNvSpPr>
              <a:spLocks noChangeArrowheads="1"/>
            </p:cNvSpPr>
            <p:nvPr/>
          </p:nvSpPr>
          <p:spPr bwMode="auto">
            <a:xfrm>
              <a:off x="1258888" y="2997200"/>
              <a:ext cx="73025" cy="1800225"/>
            </a:xfrm>
            <a:prstGeom prst="downArrow">
              <a:avLst>
                <a:gd name="adj1" fmla="val 50000"/>
                <a:gd name="adj2" fmla="val 61630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/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1311275" y="4071938"/>
              <a:ext cx="7905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sz="2000"/>
                <a:t>F</a:t>
              </a:r>
              <a:r>
                <a:rPr lang="ru-RU" sz="2000"/>
                <a:t>тяж</a:t>
              </a: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403350" y="4149725"/>
              <a:ext cx="2159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631347" y="760150"/>
            <a:ext cx="58241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Обозначение силы тяжести на чертеже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97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8313" y="486032"/>
            <a:ext cx="6913463" cy="1710630"/>
          </a:xfrm>
          <a:prstGeom prst="roundRect">
            <a:avLst>
              <a:gd name="adj" fmla="val 11111"/>
            </a:avLst>
          </a:prstGeom>
          <a:ln w="190500" cap="rnd">
            <a:solidFill>
              <a:schemeClr val="accent4">
                <a:lumMod val="60000"/>
                <a:lumOff val="40000"/>
              </a:schemeClr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5" name="TextBox 4"/>
          <p:cNvSpPr txBox="1"/>
          <p:nvPr/>
        </p:nvSpPr>
        <p:spPr>
          <a:xfrm>
            <a:off x="2158313" y="724755"/>
            <a:ext cx="61619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Задачи для закрепления материала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37968" y="1762896"/>
            <a:ext cx="1029729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b="1" dirty="0" smtClean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3600" b="1" dirty="0" smtClean="0">
                <a:solidFill>
                  <a:srgbClr val="0070C0"/>
                </a:solidFill>
              </a:rPr>
              <a:t>Два тела одинаковой массы: одно-в воде, другое – на столе. На какое тело действует большая сила тяжести?</a:t>
            </a:r>
          </a:p>
          <a:p>
            <a:endParaRPr lang="ru-RU" sz="3600" b="1" dirty="0" smtClean="0">
              <a:solidFill>
                <a:srgbClr val="0070C0"/>
              </a:solidFill>
            </a:endParaRPr>
          </a:p>
          <a:p>
            <a:endParaRPr lang="ru-RU" sz="3600" b="1" dirty="0" smtClean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3600" b="1" dirty="0" smtClean="0">
                <a:solidFill>
                  <a:srgbClr val="0070C0"/>
                </a:solidFill>
              </a:rPr>
              <a:t>Почему капельки дождя подают на землю, а не летят обратно?</a:t>
            </a:r>
          </a:p>
          <a:p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7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519444" y="421851"/>
            <a:ext cx="8064501" cy="38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endParaRPr lang="ru-RU" sz="24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331307" y="910567"/>
            <a:ext cx="202149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Цели </a:t>
            </a:r>
            <a:r>
              <a:rPr lang="ru-RU" sz="4000" b="1" dirty="0">
                <a:solidFill>
                  <a:srgbClr val="FF0000"/>
                </a:solidFill>
              </a:rPr>
              <a:t>урока: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99337" y="1382141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rgbClr val="FF0000"/>
                </a:solidFill>
              </a:rPr>
              <a:t>Ввести понятие силы как причины изменения скорости тела.</a:t>
            </a:r>
          </a:p>
        </p:txBody>
      </p:sp>
    </p:spTree>
    <p:extLst>
      <p:ext uri="{BB962C8B-B14F-4D97-AF65-F5344CB8AC3E}">
        <p14:creationId xmlns:p14="http://schemas.microsoft.com/office/powerpoint/2010/main" val="348018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extBox 2"/>
          <p:cNvGrpSpPr>
            <a:grpSpLocks/>
          </p:cNvGrpSpPr>
          <p:nvPr/>
        </p:nvGrpSpPr>
        <p:grpSpPr bwMode="auto">
          <a:xfrm>
            <a:off x="1498235" y="703263"/>
            <a:ext cx="8174038" cy="1354137"/>
            <a:chOff x="396" y="119"/>
            <a:chExt cx="5149" cy="853"/>
          </a:xfrm>
        </p:grpSpPr>
        <p:pic>
          <p:nvPicPr>
            <p:cNvPr id="5" name="TextBox 2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" y="119"/>
              <a:ext cx="5149" cy="8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431" y="164"/>
              <a:ext cx="5080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2400" b="1" dirty="0" smtClean="0">
                  <a:latin typeface="Cambria" panose="02040503050406030204" pitchFamily="18" charset="0"/>
                </a:rPr>
                <a:t>Скорость тела меняется при взаимодействии его с другими телами. Просто говорят,</a:t>
              </a:r>
              <a:r>
                <a:rPr lang="ru-RU" sz="2400" b="1" dirty="0">
                  <a:latin typeface="Cambria" panose="02040503050406030204" pitchFamily="18" charset="0"/>
                </a:rPr>
                <a:t> </a:t>
              </a:r>
              <a:r>
                <a:rPr lang="ru-RU" sz="2400" b="1" dirty="0" smtClean="0">
                  <a:latin typeface="Cambria" panose="02040503050406030204" pitchFamily="18" charset="0"/>
                </a:rPr>
                <a:t>на тело действует сила или к нему приложена сила.</a:t>
              </a:r>
              <a:endParaRPr lang="ru-RU" sz="2400" b="1" dirty="0">
                <a:latin typeface="Cambria" panose="02040503050406030204" pitchFamily="18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735246" y="3166170"/>
            <a:ext cx="554406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Деформацией называют любое изменение формы и размера тела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21847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8244" y="1451729"/>
            <a:ext cx="7860958" cy="3202649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609600" lvl="0" indent="-609600" fontAlgn="base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AutoNum type="arabicPeriod"/>
            </a:pPr>
            <a:r>
              <a:rPr lang="ru-RU" b="1" dirty="0">
                <a:solidFill>
                  <a:srgbClr val="7030A0"/>
                </a:solidFill>
                <a:latin typeface="Cambria" panose="02040503050406030204" pitchFamily="18" charset="0"/>
              </a:rPr>
              <a:t>Сила – мера взаимодействия тел</a:t>
            </a:r>
            <a:r>
              <a:rPr lang="ru-RU" dirty="0">
                <a:solidFill>
                  <a:prstClr val="black"/>
                </a:solidFill>
                <a:latin typeface="Cambria" panose="02040503050406030204" pitchFamily="18" charset="0"/>
              </a:rPr>
              <a:t>: </a:t>
            </a:r>
            <a:r>
              <a:rPr lang="ru-RU" i="1" dirty="0">
                <a:solidFill>
                  <a:prstClr val="black"/>
                </a:solidFill>
                <a:latin typeface="Cambria" panose="02040503050406030204" pitchFamily="18" charset="0"/>
              </a:rPr>
              <a:t>в результате воздействия силы тела могут изменить скорость или деформироваться;</a:t>
            </a:r>
          </a:p>
          <a:p>
            <a:pPr marL="609600" lvl="0" indent="-609600" fontAlgn="base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AutoNum type="arabicPeriod"/>
            </a:pPr>
            <a:r>
              <a:rPr lang="ru-RU" dirty="0">
                <a:solidFill>
                  <a:prstClr val="black"/>
                </a:solidFill>
                <a:latin typeface="Cambria" panose="02040503050406030204" pitchFamily="18" charset="0"/>
              </a:rPr>
              <a:t> </a:t>
            </a:r>
            <a:r>
              <a:rPr lang="ru-RU" b="1" dirty="0">
                <a:solidFill>
                  <a:srgbClr val="7030A0"/>
                </a:solidFill>
                <a:latin typeface="Cambria" panose="02040503050406030204" pitchFamily="18" charset="0"/>
              </a:rPr>
              <a:t>Сила – физическая величина</a:t>
            </a:r>
            <a:r>
              <a:rPr lang="ru-RU" dirty="0">
                <a:solidFill>
                  <a:prstClr val="black"/>
                </a:solidFill>
                <a:latin typeface="Cambria" panose="02040503050406030204" pitchFamily="18" charset="0"/>
              </a:rPr>
              <a:t>: </a:t>
            </a:r>
            <a:r>
              <a:rPr lang="ru-RU" i="1" dirty="0">
                <a:solidFill>
                  <a:prstClr val="black"/>
                </a:solidFill>
                <a:latin typeface="Cambria" panose="02040503050406030204" pitchFamily="18" charset="0"/>
              </a:rPr>
              <a:t>ее можно измерить;</a:t>
            </a:r>
          </a:p>
          <a:p>
            <a:pPr marL="609600" lvl="0" indent="-609600" fontAlgn="base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AutoNum type="arabicPeriod"/>
            </a:pPr>
            <a:r>
              <a:rPr lang="ru-RU" b="1" dirty="0">
                <a:solidFill>
                  <a:srgbClr val="7030A0"/>
                </a:solidFill>
                <a:latin typeface="Cambria" panose="02040503050406030204" pitchFamily="18" charset="0"/>
              </a:rPr>
              <a:t>Сила – векторная величина</a:t>
            </a:r>
            <a:r>
              <a:rPr lang="ru-RU" dirty="0">
                <a:solidFill>
                  <a:prstClr val="black"/>
                </a:solidFill>
                <a:latin typeface="Cambria" panose="02040503050406030204" pitchFamily="18" charset="0"/>
              </a:rPr>
              <a:t>: </a:t>
            </a:r>
            <a:r>
              <a:rPr lang="ru-RU" i="1" dirty="0">
                <a:solidFill>
                  <a:prstClr val="black"/>
                </a:solidFill>
                <a:latin typeface="Cambria" panose="02040503050406030204" pitchFamily="18" charset="0"/>
              </a:rPr>
              <a:t>она характеризуется </a:t>
            </a:r>
            <a:r>
              <a:rPr lang="ru-RU" i="1" dirty="0" smtClean="0">
                <a:solidFill>
                  <a:prstClr val="black"/>
                </a:solidFill>
                <a:latin typeface="Cambria" panose="02040503050406030204" pitchFamily="18" charset="0"/>
              </a:rPr>
              <a:t>направлением</a:t>
            </a: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Результат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</a:rPr>
              <a:t>действия силы на тело зависит от ее модуля, направления и точки приложения</a:t>
            </a:r>
          </a:p>
          <a:p>
            <a:pPr marL="609600" lvl="0" indent="-609600" fontAlgn="base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AutoNum type="arabicPeriod"/>
            </a:pPr>
            <a:endParaRPr lang="ru-RU" sz="2600" i="1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marL="502920" indent="-457200">
              <a:buAutoNum type="arabicPeriod"/>
            </a:pPr>
            <a:endParaRPr lang="ru-RU" b="1" dirty="0">
              <a:solidFill>
                <a:srgbClr val="7030A0"/>
              </a:solidFill>
            </a:endParaRPr>
          </a:p>
        </p:txBody>
      </p:sp>
      <p:grpSp>
        <p:nvGrpSpPr>
          <p:cNvPr id="11" name="Группа 10"/>
          <p:cNvGrpSpPr>
            <a:grpSpLocks/>
          </p:cNvGrpSpPr>
          <p:nvPr/>
        </p:nvGrpSpPr>
        <p:grpSpPr bwMode="auto">
          <a:xfrm>
            <a:off x="601535" y="4654378"/>
            <a:ext cx="7537450" cy="1861752"/>
            <a:chOff x="962979" y="4869160"/>
            <a:chExt cx="7537979" cy="1736565"/>
          </a:xfrm>
        </p:grpSpPr>
        <p:grpSp>
          <p:nvGrpSpPr>
            <p:cNvPr id="12" name="Группа 11"/>
            <p:cNvGrpSpPr>
              <a:grpSpLocks/>
            </p:cNvGrpSpPr>
            <p:nvPr/>
          </p:nvGrpSpPr>
          <p:grpSpPr bwMode="auto">
            <a:xfrm>
              <a:off x="5220072" y="5517232"/>
              <a:ext cx="3280886" cy="1047021"/>
              <a:chOff x="323528" y="5589240"/>
              <a:chExt cx="3280886" cy="1047021"/>
            </a:xfrm>
          </p:grpSpPr>
          <p:sp>
            <p:nvSpPr>
              <p:cNvPr id="14" name="TextBox 8"/>
              <p:cNvSpPr txBox="1">
                <a:spLocks noChangeArrowheads="1"/>
              </p:cNvSpPr>
              <p:nvPr/>
            </p:nvSpPr>
            <p:spPr bwMode="auto">
              <a:xfrm>
                <a:off x="323528" y="5805264"/>
                <a:ext cx="3051926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9pPr>
              </a:lstStyle>
              <a:p>
                <a:pPr eaLnBrk="1" hangingPunct="1"/>
                <a:r>
                  <a:rPr lang="ru-RU" sz="2400" i="1">
                    <a:solidFill>
                      <a:srgbClr val="C00000"/>
                    </a:solidFill>
                  </a:rPr>
                  <a:t>Обозначение силы:</a:t>
                </a:r>
              </a:p>
              <a:p>
                <a:pPr eaLnBrk="1" hangingPunct="1"/>
                <a:r>
                  <a:rPr lang="ru-RU" sz="2400" i="1">
                    <a:solidFill>
                      <a:srgbClr val="C00000"/>
                    </a:solidFill>
                  </a:rPr>
                  <a:t>          модуля силы: </a:t>
                </a:r>
              </a:p>
            </p:txBody>
          </p:sp>
          <p:pic>
            <p:nvPicPr>
              <p:cNvPr id="15" name="Picture 4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1840" y="5589240"/>
                <a:ext cx="472574" cy="5775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Picture 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03848" y="6165304"/>
                <a:ext cx="339849" cy="4313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3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979" y="4869160"/>
              <a:ext cx="3681029" cy="17365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" name="Рисунок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5929" y="525341"/>
            <a:ext cx="6913463" cy="823031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4" name="Прямоугольник 3"/>
          <p:cNvSpPr/>
          <p:nvPr/>
        </p:nvSpPr>
        <p:spPr>
          <a:xfrm>
            <a:off x="2736762" y="717625"/>
            <a:ext cx="55999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b="1" dirty="0">
                <a:solidFill>
                  <a:srgbClr val="C00000"/>
                </a:solidFill>
              </a:rPr>
              <a:t>Что мы должны знать о понятии «сила»</a:t>
            </a:r>
          </a:p>
        </p:txBody>
      </p:sp>
    </p:spTree>
    <p:extLst>
      <p:ext uri="{BB962C8B-B14F-4D97-AF65-F5344CB8AC3E}">
        <p14:creationId xmlns:p14="http://schemas.microsoft.com/office/powerpoint/2010/main" val="404584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35459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За единицу силы в системе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СИ   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принят (1Н) ньютон.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000" b="1" dirty="0" smtClean="0">
                <a:solidFill>
                  <a:srgbClr val="FFCC00"/>
                </a:solidFill>
                <a:latin typeface="Arial" panose="020B0604020202020204" pitchFamily="34" charset="0"/>
              </a:rPr>
              <a:t>         </a:t>
            </a:r>
            <a:endParaRPr lang="ru-RU" sz="2000" b="1" dirty="0">
              <a:solidFill>
                <a:srgbClr val="FFCC00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513" y="2415877"/>
            <a:ext cx="2143125" cy="2886075"/>
          </a:xfrm>
          <a:prstGeom prst="rect">
            <a:avLst/>
          </a:prstGeom>
          <a:solidFill>
            <a:srgbClr val="FFCC00"/>
          </a:solidFill>
          <a:ln w="38100">
            <a:solidFill>
              <a:srgbClr val="FFCC00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24930" y="5684108"/>
            <a:ext cx="28750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FFCC00"/>
                </a:solidFill>
                <a:latin typeface="Arial" panose="020B0604020202020204" pitchFamily="34" charset="0"/>
              </a:rPr>
              <a:t> Ньютон Исаак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FFCC00"/>
                </a:solidFill>
                <a:latin typeface="Arial" panose="020B0604020202020204" pitchFamily="34" charset="0"/>
              </a:rPr>
              <a:t>    </a:t>
            </a:r>
            <a:r>
              <a:rPr lang="ru-RU" sz="2000" b="1" dirty="0" smtClean="0">
                <a:solidFill>
                  <a:srgbClr val="FFCC00"/>
                </a:solidFill>
                <a:latin typeface="Arial" panose="020B0604020202020204" pitchFamily="34" charset="0"/>
              </a:rPr>
              <a:t>(</a:t>
            </a:r>
            <a:r>
              <a:rPr lang="ru-RU" sz="2000" b="1" dirty="0">
                <a:solidFill>
                  <a:srgbClr val="FFCC00"/>
                </a:solidFill>
                <a:latin typeface="Arial" panose="020B0604020202020204" pitchFamily="34" charset="0"/>
              </a:rPr>
              <a:t>1643-1727)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4812" y="2553954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>
                <a:solidFill>
                  <a:srgbClr val="000099"/>
                </a:solidFill>
                <a:latin typeface="Arial" panose="020B0604020202020204" pitchFamily="34" charset="0"/>
              </a:rPr>
              <a:t>Ньютон сформулировал основные законы классической механики. Открыл закон всемирного тяготения, дал теорию движения небесных тел, создав основы небесной механики. Работы Ньютона намного опередили общий научный уровень его времени.</a:t>
            </a:r>
          </a:p>
        </p:txBody>
      </p:sp>
    </p:spTree>
    <p:extLst>
      <p:ext uri="{BB962C8B-B14F-4D97-AF65-F5344CB8AC3E}">
        <p14:creationId xmlns:p14="http://schemas.microsoft.com/office/powerpoint/2010/main" val="160224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8313" y="486032"/>
            <a:ext cx="6913463" cy="939113"/>
          </a:xfrm>
          <a:prstGeom prst="roundRect">
            <a:avLst>
              <a:gd name="adj" fmla="val 11111"/>
            </a:avLst>
          </a:prstGeom>
          <a:ln w="190500" cap="rnd">
            <a:solidFill>
              <a:schemeClr val="accent4">
                <a:lumMod val="60000"/>
                <a:lumOff val="40000"/>
              </a:schemeClr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5" name="TextBox 4"/>
          <p:cNvSpPr txBox="1"/>
          <p:nvPr/>
        </p:nvSpPr>
        <p:spPr>
          <a:xfrm>
            <a:off x="3170844" y="559861"/>
            <a:ext cx="51733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Некоторые примеры воздействия силы притяжения к Земле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 rot="318474">
            <a:off x="4437536" y="3415970"/>
            <a:ext cx="2946193" cy="18181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4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3557">
            <a:off x="8627889" y="1872132"/>
            <a:ext cx="2493962" cy="1714848"/>
          </a:xfrm>
          <a:prstGeom prst="rect">
            <a:avLst/>
          </a:prstGeom>
          <a:noFill/>
          <a:ln>
            <a:noFill/>
          </a:ln>
          <a:effectLst>
            <a:outerShdw dist="139700" dir="2700000" algn="tl" rotWithShape="0">
              <a:srgbClr val="333333">
                <a:alpha val="6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Стрелка вправо 23"/>
          <p:cNvSpPr/>
          <p:nvPr/>
        </p:nvSpPr>
        <p:spPr>
          <a:xfrm rot="8418875">
            <a:off x="1609884" y="1791112"/>
            <a:ext cx="966535" cy="483275"/>
          </a:xfrm>
          <a:prstGeom prst="rightArrow">
            <a:avLst/>
          </a:prstGeom>
          <a:gradFill flip="none" rotWithShape="1">
            <a:gsLst>
              <a:gs pos="0">
                <a:srgbClr val="5A1C8E"/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gradFill flip="none" rotWithShape="1">
              <a:gsLst>
                <a:gs pos="0">
                  <a:schemeClr val="accent4">
                    <a:lumMod val="89000"/>
                  </a:schemeClr>
                </a:gs>
                <a:gs pos="36000">
                  <a:srgbClr val="7030A0"/>
                </a:gs>
                <a:gs pos="69000">
                  <a:schemeClr val="accent4">
                    <a:lumMod val="75000"/>
                  </a:schemeClr>
                </a:gs>
                <a:gs pos="97000">
                  <a:schemeClr val="accent4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outerShdw blurRad="50800" dist="50800" dir="5400000" sx="102000" sy="102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Стрелка вправо 24"/>
          <p:cNvSpPr/>
          <p:nvPr/>
        </p:nvSpPr>
        <p:spPr>
          <a:xfrm rot="6521741">
            <a:off x="2837340" y="3333216"/>
            <a:ext cx="1107627" cy="535279"/>
          </a:xfrm>
          <a:prstGeom prst="rightArrow">
            <a:avLst/>
          </a:prstGeom>
          <a:gradFill flip="none" rotWithShape="1">
            <a:gsLst>
              <a:gs pos="0">
                <a:srgbClr val="5A1C8E"/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gradFill flip="none" rotWithShape="1">
              <a:gsLst>
                <a:gs pos="0">
                  <a:schemeClr val="accent4">
                    <a:lumMod val="89000"/>
                  </a:schemeClr>
                </a:gs>
                <a:gs pos="36000">
                  <a:srgbClr val="7030A0"/>
                </a:gs>
                <a:gs pos="69000">
                  <a:schemeClr val="accent4">
                    <a:lumMod val="75000"/>
                  </a:schemeClr>
                </a:gs>
                <a:gs pos="97000">
                  <a:schemeClr val="accent4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outerShdw blurRad="50800" dist="50800" dir="5400000" sx="102000" sy="102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Стрелка вправо 25"/>
          <p:cNvSpPr/>
          <p:nvPr/>
        </p:nvSpPr>
        <p:spPr>
          <a:xfrm rot="3849787">
            <a:off x="5029871" y="2387080"/>
            <a:ext cx="1093620" cy="515497"/>
          </a:xfrm>
          <a:prstGeom prst="rightArrow">
            <a:avLst/>
          </a:prstGeom>
          <a:gradFill flip="none" rotWithShape="1">
            <a:gsLst>
              <a:gs pos="0">
                <a:srgbClr val="5A1C8E"/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gradFill flip="none" rotWithShape="1">
              <a:gsLst>
                <a:gs pos="0">
                  <a:schemeClr val="accent4">
                    <a:lumMod val="89000"/>
                  </a:schemeClr>
                </a:gs>
                <a:gs pos="36000">
                  <a:srgbClr val="7030A0"/>
                </a:gs>
                <a:gs pos="69000">
                  <a:schemeClr val="accent4">
                    <a:lumMod val="75000"/>
                  </a:schemeClr>
                </a:gs>
                <a:gs pos="97000">
                  <a:schemeClr val="accent4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outerShdw blurRad="50800" dist="50800" dir="5400000" sx="102000" sy="102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Стрелка вправо 26"/>
          <p:cNvSpPr/>
          <p:nvPr/>
        </p:nvSpPr>
        <p:spPr>
          <a:xfrm rot="3218542">
            <a:off x="7152493" y="3033652"/>
            <a:ext cx="1107627" cy="499886"/>
          </a:xfrm>
          <a:prstGeom prst="rightArrow">
            <a:avLst/>
          </a:prstGeom>
          <a:gradFill flip="none" rotWithShape="1">
            <a:gsLst>
              <a:gs pos="0">
                <a:srgbClr val="5A1C8E"/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gradFill flip="none" rotWithShape="1">
              <a:gsLst>
                <a:gs pos="0">
                  <a:schemeClr val="accent4">
                    <a:lumMod val="89000"/>
                  </a:schemeClr>
                </a:gs>
                <a:gs pos="36000">
                  <a:srgbClr val="7030A0"/>
                </a:gs>
                <a:gs pos="69000">
                  <a:schemeClr val="accent4">
                    <a:lumMod val="75000"/>
                  </a:schemeClr>
                </a:gs>
                <a:gs pos="97000">
                  <a:schemeClr val="accent4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outerShdw blurRad="50800" dist="50800" dir="5400000" sx="102000" sy="102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Стрелка вправо 27"/>
          <p:cNvSpPr/>
          <p:nvPr/>
        </p:nvSpPr>
        <p:spPr>
          <a:xfrm rot="2108510">
            <a:off x="7096659" y="1866408"/>
            <a:ext cx="1107627" cy="500810"/>
          </a:xfrm>
          <a:prstGeom prst="rightArrow">
            <a:avLst/>
          </a:prstGeom>
          <a:gradFill flip="none" rotWithShape="1">
            <a:gsLst>
              <a:gs pos="0">
                <a:srgbClr val="5A1C8E"/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gradFill flip="none" rotWithShape="1">
              <a:gsLst>
                <a:gs pos="0">
                  <a:schemeClr val="accent4">
                    <a:lumMod val="89000"/>
                  </a:schemeClr>
                </a:gs>
                <a:gs pos="36000">
                  <a:srgbClr val="7030A0"/>
                </a:gs>
                <a:gs pos="69000">
                  <a:schemeClr val="accent4">
                    <a:lumMod val="75000"/>
                  </a:schemeClr>
                </a:gs>
                <a:gs pos="97000">
                  <a:schemeClr val="accent4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outerShdw blurRad="50800" dist="50800" dir="5400000" sx="102000" sy="102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4" name="Рисунок 13" descr="https://encrypted-tbn1.gstatic.com/images?q=tbn:ANd9GcQx9b39loJfSqPM75_tm6yXq_kjNNnEIDESisXogntjjbJXsPFGaA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49808">
            <a:off x="1378777" y="4705387"/>
            <a:ext cx="2705100" cy="168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310519">
            <a:off x="422205" y="2706421"/>
            <a:ext cx="1654699" cy="198620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005663">
            <a:off x="7964264" y="3924849"/>
            <a:ext cx="2215025" cy="1667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08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Явление тяготения. Сила тяжести.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269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851" y="-157512"/>
            <a:ext cx="8711939" cy="199966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5076" y="-157513"/>
            <a:ext cx="8711939" cy="1999661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969644" y="842318"/>
            <a:ext cx="29676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4000" b="1" dirty="0">
                <a:solidFill>
                  <a:srgbClr val="FF0000"/>
                </a:solidFill>
              </a:rPr>
              <a:t>Цели урока: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787611" y="2133600"/>
            <a:ext cx="7356389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182880">
              <a:lnSpc>
                <a:spcPct val="90000"/>
              </a:lnSpc>
              <a:spcBef>
                <a:spcPts val="1400"/>
              </a:spcBef>
              <a:buClr>
                <a:srgbClr val="A6B727"/>
              </a:buClr>
              <a:buSzPct val="80000"/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rgbClr val="FF0000"/>
                </a:solidFill>
              </a:rPr>
              <a:t>Дать понятие силы тяжести. </a:t>
            </a:r>
            <a:r>
              <a:rPr lang="ru-RU" sz="2800" b="1" dirty="0" smtClean="0">
                <a:solidFill>
                  <a:srgbClr val="FF0000"/>
                </a:solidFill>
              </a:rPr>
              <a:t>Выявить </a:t>
            </a:r>
            <a:r>
              <a:rPr lang="ru-RU" sz="2800" b="1" dirty="0">
                <a:solidFill>
                  <a:srgbClr val="FF0000"/>
                </a:solidFill>
              </a:rPr>
              <a:t>зависимость силы тяжести от массы тела.</a:t>
            </a:r>
          </a:p>
        </p:txBody>
      </p:sp>
    </p:spTree>
    <p:extLst>
      <p:ext uri="{BB962C8B-B14F-4D97-AF65-F5344CB8AC3E}">
        <p14:creationId xmlns:p14="http://schemas.microsoft.com/office/powerpoint/2010/main" val="51403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TextBox 2"/>
          <p:cNvGrpSpPr>
            <a:grpSpLocks/>
          </p:cNvGrpSpPr>
          <p:nvPr/>
        </p:nvGrpSpPr>
        <p:grpSpPr bwMode="auto">
          <a:xfrm>
            <a:off x="1886965" y="595216"/>
            <a:ext cx="7760045" cy="2124646"/>
            <a:chOff x="396" y="119"/>
            <a:chExt cx="5307" cy="853"/>
          </a:xfrm>
        </p:grpSpPr>
        <p:pic>
          <p:nvPicPr>
            <p:cNvPr id="8" name="TextBox 2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" y="119"/>
              <a:ext cx="5149" cy="8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431" y="164"/>
              <a:ext cx="5272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ctr"/>
              <a:endParaRPr lang="ru-RU" sz="2400" b="1" dirty="0">
                <a:solidFill>
                  <a:srgbClr val="0070C0"/>
                </a:solidFill>
                <a:latin typeface="Cambria" panose="02040503050406030204" pitchFamily="18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2728739" y="836110"/>
            <a:ext cx="57500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Притяжение всех тел Вселенной называется </a:t>
            </a:r>
            <a:r>
              <a:rPr lang="ru-RU" sz="3200" b="1" dirty="0">
                <a:solidFill>
                  <a:srgbClr val="0070C0"/>
                </a:solidFill>
              </a:rPr>
              <a:t>всемирным </a:t>
            </a:r>
            <a:r>
              <a:rPr lang="ru-RU" sz="3200" b="1" dirty="0" smtClean="0">
                <a:solidFill>
                  <a:srgbClr val="0070C0"/>
                </a:solidFill>
              </a:rPr>
              <a:t>тяготением</a:t>
            </a:r>
            <a:r>
              <a:rPr lang="ru-RU" sz="3200" b="1" dirty="0" smtClean="0">
                <a:solidFill>
                  <a:srgbClr val="C00000"/>
                </a:solidFill>
              </a:rPr>
              <a:t>.</a:t>
            </a:r>
            <a:endParaRPr lang="ru-RU" sz="3200" b="1" dirty="0">
              <a:solidFill>
                <a:srgbClr val="0070C0"/>
              </a:solidFill>
            </a:endParaRPr>
          </a:p>
        </p:txBody>
      </p:sp>
      <p:grpSp>
        <p:nvGrpSpPr>
          <p:cNvPr id="11" name="TextBox 2"/>
          <p:cNvGrpSpPr>
            <a:grpSpLocks/>
          </p:cNvGrpSpPr>
          <p:nvPr/>
        </p:nvGrpSpPr>
        <p:grpSpPr bwMode="auto">
          <a:xfrm>
            <a:off x="1938143" y="2719862"/>
            <a:ext cx="7760045" cy="2966235"/>
            <a:chOff x="396" y="119"/>
            <a:chExt cx="5307" cy="853"/>
          </a:xfrm>
        </p:grpSpPr>
        <p:pic>
          <p:nvPicPr>
            <p:cNvPr id="12" name="TextBox 2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" y="119"/>
              <a:ext cx="5149" cy="8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 Box 3"/>
            <p:cNvSpPr txBox="1">
              <a:spLocks noChangeArrowheads="1"/>
            </p:cNvSpPr>
            <p:nvPr/>
          </p:nvSpPr>
          <p:spPr bwMode="auto">
            <a:xfrm>
              <a:off x="431" y="164"/>
              <a:ext cx="5272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ctr"/>
              <a:endParaRPr lang="ru-RU" sz="2400" b="1" dirty="0">
                <a:solidFill>
                  <a:srgbClr val="0070C0"/>
                </a:solidFill>
                <a:latin typeface="Cambria" panose="02040503050406030204" pitchFamily="18" charset="0"/>
              </a:endParaRP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2117997" y="3035174"/>
            <a:ext cx="69839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Сила, с которой Земля притягивает к себе тело,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 называется </a:t>
            </a:r>
            <a:r>
              <a:rPr lang="ru-RU" sz="3200" b="1" dirty="0" smtClean="0">
                <a:solidFill>
                  <a:srgbClr val="0070C0"/>
                </a:solidFill>
              </a:rPr>
              <a:t>Силой тяжести</a:t>
            </a:r>
            <a:r>
              <a:rPr lang="ru-RU" sz="3200" b="1" dirty="0" smtClean="0">
                <a:solidFill>
                  <a:srgbClr val="C00000"/>
                </a:solidFill>
              </a:rPr>
              <a:t>.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8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616</TotalTime>
  <Words>335</Words>
  <Application>Microsoft Office PowerPoint</Application>
  <PresentationFormat>Широкоэкранный</PresentationFormat>
  <Paragraphs>47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Cambria</vt:lpstr>
      <vt:lpstr>Corbel</vt:lpstr>
      <vt:lpstr>Perpetua</vt:lpstr>
      <vt:lpstr>Wingdings</vt:lpstr>
      <vt:lpstr>Wingdings 2</vt:lpstr>
      <vt:lpstr>Базис</vt:lpstr>
      <vt:lpstr>Сила. </vt:lpstr>
      <vt:lpstr>Презентация PowerPoint</vt:lpstr>
      <vt:lpstr>Презентация PowerPoint</vt:lpstr>
      <vt:lpstr>Презентация PowerPoint</vt:lpstr>
      <vt:lpstr>За единицу силы в системе СИ    принят (1Н) ньютон. </vt:lpstr>
      <vt:lpstr>Презентация PowerPoint</vt:lpstr>
      <vt:lpstr>Явление тяготения. Сила тяжести.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Vlad_PKY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Сила. Явления тяготения. Сила тяжести</dc:title>
  <dc:creator>User</dc:creator>
  <cp:lastModifiedBy>User</cp:lastModifiedBy>
  <cp:revision>60</cp:revision>
  <dcterms:created xsi:type="dcterms:W3CDTF">2014-11-30T23:32:06Z</dcterms:created>
  <dcterms:modified xsi:type="dcterms:W3CDTF">2024-12-18T15:21:22Z</dcterms:modified>
</cp:coreProperties>
</file>